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downloading my powerpoint! There will be speaker notes at the bottom of each slide which includes anything in lecture that isn’t on the slides! Good luck studying :)</a:t>
            </a:r>
            <a:br>
              <a:rPr lang="en"/>
            </a:br>
            <a:br>
              <a:rPr lang="en"/>
            </a:br>
            <a:r>
              <a:rPr lang="en"/>
              <a:t>-Brian 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1f2c0f88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1f2c0f88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Lipids are pretty basic :)</a:t>
            </a:r>
            <a:br>
              <a:rPr lang="en"/>
            </a:br>
            <a:r>
              <a:rPr lang="en"/>
              <a:t>Everything is on the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1f2c0f88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1f2c0f88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top right shows how peptide bonds are formed</a:t>
            </a:r>
            <a:endParaRPr/>
          </a:p>
          <a:p>
            <a:pPr indent="0" lvl="0" marL="0" rtl="0" algn="l">
              <a:spcBef>
                <a:spcPts val="0"/>
              </a:spcBef>
              <a:spcAft>
                <a:spcPts val="0"/>
              </a:spcAft>
              <a:buNone/>
            </a:pPr>
            <a:r>
              <a:rPr lang="en"/>
              <a:t>Polypeptide is not equal to protein (Think of a ball of yarn vs a sweater, one doesn’t do much)</a:t>
            </a:r>
            <a:endParaRPr/>
          </a:p>
          <a:p>
            <a:pPr indent="0" lvl="0" marL="0" rtl="0" algn="l">
              <a:spcBef>
                <a:spcPts val="0"/>
              </a:spcBef>
              <a:spcAft>
                <a:spcPts val="0"/>
              </a:spcAft>
              <a:buNone/>
            </a:pPr>
            <a:r>
              <a:rPr lang="en"/>
              <a:t>After denaturation, if remains dissolved can often renature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1f2c0f88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1f2c0f88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Secondary structure may be either as an alpha helix or beta pleated sheet and is caused by hydrogen bonding between repeating amino acid groups</a:t>
            </a:r>
            <a:endParaRPr/>
          </a:p>
          <a:p>
            <a:pPr indent="0" lvl="0" marL="0" rtl="0" algn="l">
              <a:spcBef>
                <a:spcPts val="0"/>
              </a:spcBef>
              <a:spcAft>
                <a:spcPts val="0"/>
              </a:spcAft>
              <a:buNone/>
            </a:pPr>
            <a:r>
              <a:rPr lang="en"/>
              <a:t>	One protein does not have to be only an alpha helix or only a beta PS, it depends on the section that is repeating.</a:t>
            </a:r>
            <a:endParaRPr/>
          </a:p>
          <a:p>
            <a:pPr indent="0" lvl="0" marL="0" rtl="0" algn="l">
              <a:spcBef>
                <a:spcPts val="0"/>
              </a:spcBef>
              <a:spcAft>
                <a:spcPts val="0"/>
              </a:spcAft>
              <a:buNone/>
            </a:pPr>
            <a:r>
              <a:rPr lang="en"/>
              <a:t>	</a:t>
            </a:r>
            <a:r>
              <a:rPr lang="en">
                <a:solidFill>
                  <a:srgbClr val="595959"/>
                </a:solidFill>
              </a:rPr>
              <a:t>Alpha Helix VS beta PS depends on whether repeating, or reversed</a:t>
            </a:r>
            <a:endParaRPr sz="800"/>
          </a:p>
          <a:p>
            <a:pPr indent="0" lvl="0" marL="0" rtl="0" algn="l">
              <a:spcBef>
                <a:spcPts val="0"/>
              </a:spcBef>
              <a:spcAft>
                <a:spcPts val="0"/>
              </a:spcAft>
              <a:buNone/>
            </a:pPr>
            <a:r>
              <a:rPr lang="en"/>
              <a:t>Tertiary structure has hydrogen bonds, repulsion forces between atoms that are too close, disulfide bridges (formed two </a:t>
            </a:r>
            <a:r>
              <a:rPr lang="en"/>
              <a:t>cysteine, which is an amino acid,</a:t>
            </a:r>
            <a:r>
              <a:rPr lang="en"/>
              <a:t> monomers as they both have a </a:t>
            </a:r>
            <a:r>
              <a:rPr lang="en"/>
              <a:t>sulfhydryl</a:t>
            </a:r>
            <a:r>
              <a:rPr lang="en"/>
              <a:t> group)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1f2c0f88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1f2c0f88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mention of sickle cell anemia</a:t>
            </a:r>
            <a:endParaRPr/>
          </a:p>
          <a:p>
            <a:pPr indent="0" lvl="0" marL="0" rtl="0" algn="l">
              <a:spcBef>
                <a:spcPts val="0"/>
              </a:spcBef>
              <a:spcAft>
                <a:spcPts val="0"/>
              </a:spcAft>
              <a:buNone/>
            </a:pPr>
            <a:r>
              <a:rPr lang="en"/>
              <a:t>One small change can have a BIG impact.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1f2c0f88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1f2c0f88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20 amino acids! No</a:t>
            </a:r>
            <a:r>
              <a:rPr lang="en"/>
              <a:t> need to memorize all of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1f2c0f88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1f2c0f88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protein functions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1f2c0f88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1f2c0f88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start talking about DNA you want to talk about all of it. Replication is part of cell cycle which is part of molecular genetics</a:t>
            </a:r>
            <a:endParaRPr/>
          </a:p>
          <a:p>
            <a:pPr indent="0" lvl="0" marL="0" rtl="0" algn="l">
              <a:spcBef>
                <a:spcPts val="0"/>
              </a:spcBef>
              <a:spcAft>
                <a:spcPts val="0"/>
              </a:spcAft>
              <a:buNone/>
            </a:pPr>
            <a:r>
              <a:rPr lang="en"/>
              <a:t>DNA → RNA → protein is from cell biology</a:t>
            </a:r>
            <a:endParaRPr/>
          </a:p>
          <a:p>
            <a:pPr indent="0" lvl="0" marL="0" rtl="0" algn="l">
              <a:spcBef>
                <a:spcPts val="0"/>
              </a:spcBef>
              <a:spcAft>
                <a:spcPts val="0"/>
              </a:spcAft>
              <a:buNone/>
            </a:pPr>
            <a:r>
              <a:rPr lang="en"/>
              <a:t>Uracil is just the replacement of Thymine in RNA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37ae553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37ae553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couple lab tests to determine the presence of a certain substance in a solution.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1f2c0f88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1f2c0f88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Carbon has 4 valence (outer ring) electrons, and each of those can be shared in a covalent bond</a:t>
            </a:r>
            <a:endParaRPr/>
          </a:p>
          <a:p>
            <a:pPr indent="0" lvl="0" marL="0" rtl="0" algn="l">
              <a:spcBef>
                <a:spcPts val="0"/>
              </a:spcBef>
              <a:spcAft>
                <a:spcPts val="0"/>
              </a:spcAft>
              <a:buNone/>
            </a:pPr>
            <a:r>
              <a:rPr lang="en"/>
              <a:t>Hydrogens are implicit, meaning that when writing out the organic structure, you do not need to write out the H and any carbon with less than 4 bonds formed is </a:t>
            </a:r>
            <a:r>
              <a:rPr lang="en"/>
              <a:t>assumed</a:t>
            </a:r>
            <a:r>
              <a:rPr lang="en"/>
              <a:t> to have Hs taking the remaining bonds</a:t>
            </a:r>
            <a:endParaRPr/>
          </a:p>
          <a:p>
            <a:pPr indent="0" lvl="0" marL="0" rtl="0" algn="l">
              <a:spcBef>
                <a:spcPts val="0"/>
              </a:spcBef>
              <a:spcAft>
                <a:spcPts val="0"/>
              </a:spcAft>
              <a:buNone/>
            </a:pPr>
            <a:r>
              <a:rPr lang="en"/>
              <a:t>Double bonds take up 2 valence electrons (as much as 2 single bonds, you can think of them being 2 single bonds) and triple bonds take 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1f2c0f88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1f2c0f88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are just different formations, Cis Trans are swaps of certain atoms, Enantiomers are mirrored</a:t>
            </a:r>
            <a:endParaRPr/>
          </a:p>
          <a:p>
            <a:pPr indent="0" lvl="0" marL="0" rtl="0" algn="l">
              <a:spcBef>
                <a:spcPts val="0"/>
              </a:spcBef>
              <a:spcAft>
                <a:spcPts val="0"/>
              </a:spcAft>
              <a:buNone/>
            </a:pPr>
            <a:r>
              <a:rPr lang="en"/>
              <a:t>RS is latin for right and left, </a:t>
            </a:r>
            <a:r>
              <a:rPr lang="en"/>
              <a:t>referring</a:t>
            </a:r>
            <a:r>
              <a:rPr lang="en"/>
              <a:t> to the counterclockwise or clockwise direction (see link </a:t>
            </a:r>
            <a:r>
              <a:rPr i="1" lang="en"/>
              <a:t>Naming Chiral Centers</a:t>
            </a:r>
            <a:r>
              <a:rPr lang="en"/>
              <a:t> for more detail)</a:t>
            </a:r>
            <a:endParaRPr/>
          </a:p>
          <a:p>
            <a:pPr indent="0" lvl="0" marL="0" rtl="0" algn="l">
              <a:spcBef>
                <a:spcPts val="0"/>
              </a:spcBef>
              <a:spcAft>
                <a:spcPts val="0"/>
              </a:spcAft>
              <a:buNone/>
            </a:pPr>
            <a:r>
              <a:rPr lang="en"/>
              <a:t>LD is for life death, you can figure out which one is biologically functional</a:t>
            </a:r>
            <a:endParaRPr/>
          </a:p>
          <a:p>
            <a:pPr indent="0" lvl="0" marL="0" rtl="0" algn="l">
              <a:spcBef>
                <a:spcPts val="0"/>
              </a:spcBef>
              <a:spcAft>
                <a:spcPts val="0"/>
              </a:spcAft>
              <a:buNone/>
            </a:pPr>
            <a:r>
              <a:rPr lang="en"/>
              <a:t>L or D does not mean R or S, different naming methods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1f2c0f88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1f2c0f88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remember these 7 functional groups! The next 4 are on the next slide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1f2c0f88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1f2c0f88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Groups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c2297ae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9c2297ae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Macromolecules are pretty big, typically a repetition of one small part</a:t>
            </a:r>
            <a:endParaRPr/>
          </a:p>
          <a:p>
            <a:pPr indent="0" lvl="0" marL="0" rtl="0" algn="l">
              <a:spcBef>
                <a:spcPts val="0"/>
              </a:spcBef>
              <a:spcAft>
                <a:spcPts val="0"/>
              </a:spcAft>
              <a:buNone/>
            </a:pPr>
            <a:r>
              <a:rPr lang="en"/>
              <a:t>Different types in the table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1f2c0f88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1f2c0f88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Dehydration synthesis is when in two polymers, one has an OH and one has an H and they are removed, forming a bond where they once were and releasing hydrogen as a byproduct (If this doesn’t make sense there are loads of videos online!)</a:t>
            </a:r>
            <a:endParaRPr/>
          </a:p>
          <a:p>
            <a:pPr indent="0" lvl="0" marL="0" rtl="0" algn="l">
              <a:spcBef>
                <a:spcPts val="0"/>
              </a:spcBef>
              <a:spcAft>
                <a:spcPts val="0"/>
              </a:spcAft>
              <a:buNone/>
            </a:pPr>
            <a:r>
              <a:rPr lang="en"/>
              <a:t>Hydrolysis is dehydration synthesis but backwards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1f2c0f88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1f2c0f88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 - 1, Di - 2, Oligo - few, Poly - many</a:t>
            </a:r>
            <a:endParaRPr/>
          </a:p>
          <a:p>
            <a:pPr indent="0" lvl="0" marL="0" rtl="0" algn="l">
              <a:spcBef>
                <a:spcPts val="0"/>
              </a:spcBef>
              <a:spcAft>
                <a:spcPts val="0"/>
              </a:spcAft>
              <a:buNone/>
            </a:pPr>
            <a:r>
              <a:rPr lang="en"/>
              <a:t>Every sugar has a carbonyl (either aldose sugar or ketose sugar depending on if it has an </a:t>
            </a:r>
            <a:r>
              <a:rPr lang="en"/>
              <a:t>aldehyde</a:t>
            </a:r>
            <a:r>
              <a:rPr lang="en"/>
              <a:t> or ketone group which are specific types of carbonyl) and one or more hydroxyl group</a:t>
            </a:r>
            <a:endParaRPr/>
          </a:p>
          <a:p>
            <a:pPr indent="0" lvl="0" marL="0" rtl="0" algn="l">
              <a:spcBef>
                <a:spcPts val="0"/>
              </a:spcBef>
              <a:spcAft>
                <a:spcPts val="0"/>
              </a:spcAft>
              <a:buNone/>
            </a:pPr>
            <a:r>
              <a:rPr lang="en"/>
              <a:t>Linear vs Chain mono - The ring form is more stable and is the standard state, the </a:t>
            </a:r>
            <a:r>
              <a:rPr lang="en"/>
              <a:t>reaction</a:t>
            </a:r>
            <a:r>
              <a:rPr lang="en"/>
              <a:t> for converting between forms is in the diagram in upper right </a:t>
            </a:r>
            <a:endParaRPr/>
          </a:p>
          <a:p>
            <a:pPr indent="0" lvl="0" marL="0" rtl="0" algn="l">
              <a:spcBef>
                <a:spcPts val="0"/>
              </a:spcBef>
              <a:spcAft>
                <a:spcPts val="0"/>
              </a:spcAft>
              <a:buNone/>
            </a:pPr>
            <a:r>
              <a:rPr lang="en"/>
              <a:t>Glucose alpha vs Glucose Beta, Glucose beta = cellulose. Cellulose has OH alternating on both sides compared to the OH on one side of glucose, this allows hydrogen bonds (which are weak intermolecular attraction forces) to form between lines, and</a:t>
            </a:r>
            <a:endParaRPr/>
          </a:p>
          <a:p>
            <a:pPr indent="457200" lvl="0" marL="0" rtl="0" algn="l">
              <a:spcBef>
                <a:spcPts val="0"/>
              </a:spcBef>
              <a:spcAft>
                <a:spcPts val="0"/>
              </a:spcAft>
              <a:buNone/>
            </a:pPr>
            <a:r>
              <a:rPr lang="en"/>
              <a:t>they add up causing the overall structure to be stronger.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1f2c0f88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1f2c0f88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polysaccharides you should remember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employees.csbsju.edu/cschaller/Principles%20Chem/molecules/IMcommonbiol.htm" TargetMode="External"/><Relationship Id="rId4" Type="http://schemas.openxmlformats.org/officeDocument/2006/relationships/hyperlink" Target="https://employees.csbsju.edu/cschaller/Principles%20Chem/molecules/IMcommonbiol.htm" TargetMode="External"/><Relationship Id="rId9"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21.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chem.purdue.edu/courses/chm25500/handouts/chiral_center_priority_rules.pdf" TargetMode="External"/><Relationship Id="rId4" Type="http://schemas.openxmlformats.org/officeDocument/2006/relationships/hyperlink" Target="http://www.chem.ucalgary.ca/courses/351/Carey5th/Ch07/ch7-1.html" TargetMode="External"/><Relationship Id="rId5" Type="http://schemas.openxmlformats.org/officeDocument/2006/relationships/image" Target="../media/image11.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Biochemistry/Organic Chemistry</a:t>
            </a:r>
            <a:endParaRPr/>
          </a:p>
        </p:txBody>
      </p:sp>
      <p:sp>
        <p:nvSpPr>
          <p:cNvPr id="55" name="Google Shape;55;p13"/>
          <p:cNvSpPr txBox="1"/>
          <p:nvPr>
            <p:ph idx="1" type="subTitle"/>
          </p:nvPr>
        </p:nvSpPr>
        <p:spPr>
          <a:xfrm>
            <a:off x="311700" y="35407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Campbell 9th edition </a:t>
            </a:r>
            <a:endParaRPr sz="1800"/>
          </a:p>
          <a:p>
            <a:pPr indent="0" lvl="0" marL="0" rtl="0" algn="ctr">
              <a:spcBef>
                <a:spcPts val="0"/>
              </a:spcBef>
              <a:spcAft>
                <a:spcPts val="0"/>
              </a:spcAft>
              <a:buNone/>
            </a:pPr>
            <a:r>
              <a:rPr lang="en" sz="1800"/>
              <a:t>Chapter 4/5</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Lipids</a:t>
            </a:r>
            <a:endParaRPr/>
          </a:p>
        </p:txBody>
      </p:sp>
      <p:sp>
        <p:nvSpPr>
          <p:cNvPr id="126" name="Google Shape;126;p22"/>
          <p:cNvSpPr txBox="1"/>
          <p:nvPr>
            <p:ph idx="1" type="body"/>
          </p:nvPr>
        </p:nvSpPr>
        <p:spPr>
          <a:xfrm>
            <a:off x="311700" y="948775"/>
            <a:ext cx="5302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Triglycerides (fats &amp; oils) energy storage</a:t>
            </a:r>
            <a:endParaRPr/>
          </a:p>
          <a:p>
            <a:pPr indent="-317500" lvl="1" marL="914400" rtl="0" algn="l">
              <a:spcBef>
                <a:spcPts val="0"/>
              </a:spcBef>
              <a:spcAft>
                <a:spcPts val="0"/>
              </a:spcAft>
              <a:buSzPts val="1400"/>
              <a:buChar char="○"/>
            </a:pPr>
            <a:r>
              <a:rPr lang="en"/>
              <a:t>Glycerol &amp; 3 fatty acid chains </a:t>
            </a:r>
            <a:endParaRPr/>
          </a:p>
          <a:p>
            <a:pPr indent="-317500" lvl="1" marL="914400" rtl="0" algn="l">
              <a:spcBef>
                <a:spcPts val="0"/>
              </a:spcBef>
              <a:spcAft>
                <a:spcPts val="0"/>
              </a:spcAft>
              <a:buSzPts val="1400"/>
              <a:buChar char="○"/>
            </a:pPr>
            <a:r>
              <a:rPr lang="en"/>
              <a:t>Saturated - as much H as possible</a:t>
            </a:r>
            <a:endParaRPr/>
          </a:p>
          <a:p>
            <a:pPr indent="-317500" lvl="1" marL="914400" rtl="0" algn="l">
              <a:spcBef>
                <a:spcPts val="0"/>
              </a:spcBef>
              <a:spcAft>
                <a:spcPts val="0"/>
              </a:spcAft>
              <a:buSzPts val="1400"/>
              <a:buChar char="○"/>
            </a:pPr>
            <a:r>
              <a:rPr lang="en"/>
              <a:t>Unsaturated have double/triple bonds (more liquid)</a:t>
            </a:r>
            <a:endParaRPr/>
          </a:p>
          <a:p>
            <a:pPr indent="-317500" lvl="1" marL="914400" rtl="0" algn="l">
              <a:spcBef>
                <a:spcPts val="0"/>
              </a:spcBef>
              <a:spcAft>
                <a:spcPts val="0"/>
              </a:spcAft>
              <a:buSzPts val="1400"/>
              <a:buChar char="○"/>
            </a:pPr>
            <a:r>
              <a:rPr lang="en"/>
              <a:t>Ester bond (</a:t>
            </a:r>
            <a:r>
              <a:rPr lang="en"/>
              <a:t>reversible</a:t>
            </a:r>
            <a:r>
              <a:rPr lang="en"/>
              <a:t> if needed)</a:t>
            </a:r>
            <a:endParaRPr/>
          </a:p>
          <a:p>
            <a:pPr indent="-317500" lvl="1" marL="914400" rtl="0" algn="l">
              <a:spcBef>
                <a:spcPts val="0"/>
              </a:spcBef>
              <a:spcAft>
                <a:spcPts val="0"/>
              </a:spcAft>
              <a:buSzPts val="1400"/>
              <a:buChar char="○"/>
            </a:pPr>
            <a:r>
              <a:rPr lang="en"/>
              <a:t>Hydrophobic</a:t>
            </a:r>
            <a:endParaRPr/>
          </a:p>
          <a:p>
            <a:pPr indent="-342900" lvl="0" marL="457200" rtl="0" algn="l">
              <a:spcBef>
                <a:spcPts val="0"/>
              </a:spcBef>
              <a:spcAft>
                <a:spcPts val="0"/>
              </a:spcAft>
              <a:buSzPts val="1800"/>
              <a:buChar char="●"/>
            </a:pPr>
            <a:r>
              <a:rPr lang="en"/>
              <a:t>Phospholipids</a:t>
            </a:r>
            <a:endParaRPr/>
          </a:p>
          <a:p>
            <a:pPr indent="-317500" lvl="1" marL="914400" rtl="0" algn="l">
              <a:spcBef>
                <a:spcPts val="0"/>
              </a:spcBef>
              <a:spcAft>
                <a:spcPts val="0"/>
              </a:spcAft>
              <a:buSzPts val="1400"/>
              <a:buChar char="○"/>
            </a:pPr>
            <a:r>
              <a:rPr lang="en"/>
              <a:t>Negatively charged phosphate group attached to hydroxyl of glycerol makes one end hydrophobic</a:t>
            </a:r>
            <a:endParaRPr/>
          </a:p>
          <a:p>
            <a:pPr indent="-317500" lvl="1" marL="914400" rtl="0" algn="l">
              <a:spcBef>
                <a:spcPts val="0"/>
              </a:spcBef>
              <a:spcAft>
                <a:spcPts val="0"/>
              </a:spcAft>
              <a:buSzPts val="1400"/>
              <a:buChar char="○"/>
            </a:pPr>
            <a:r>
              <a:rPr lang="en"/>
              <a:t>Bilayers</a:t>
            </a:r>
            <a:endParaRPr/>
          </a:p>
          <a:p>
            <a:pPr indent="-342900" lvl="0" marL="457200" rtl="0" algn="l">
              <a:spcBef>
                <a:spcPts val="0"/>
              </a:spcBef>
              <a:spcAft>
                <a:spcPts val="0"/>
              </a:spcAft>
              <a:buSzPts val="1800"/>
              <a:buChar char="●"/>
            </a:pPr>
            <a:r>
              <a:rPr lang="en"/>
              <a:t>Steroids</a:t>
            </a:r>
            <a:endParaRPr/>
          </a:p>
          <a:p>
            <a:pPr indent="-317500" lvl="1" marL="914400" rtl="0" algn="l">
              <a:spcBef>
                <a:spcPts val="0"/>
              </a:spcBef>
              <a:spcAft>
                <a:spcPts val="0"/>
              </a:spcAft>
              <a:buSzPts val="1400"/>
              <a:buChar char="○"/>
            </a:pPr>
            <a:r>
              <a:rPr lang="en"/>
              <a:t>4 hydrocarbon rings</a:t>
            </a:r>
            <a:endParaRPr/>
          </a:p>
          <a:p>
            <a:pPr indent="-317500" lvl="1" marL="914400" rtl="0" algn="l">
              <a:spcBef>
                <a:spcPts val="0"/>
              </a:spcBef>
              <a:spcAft>
                <a:spcPts val="0"/>
              </a:spcAft>
              <a:buSzPts val="1400"/>
              <a:buChar char="○"/>
            </a:pPr>
            <a:r>
              <a:rPr lang="en"/>
              <a:t>Functions as membrane stabilizers and hormones</a:t>
            </a:r>
            <a:endParaRPr/>
          </a:p>
          <a:p>
            <a:pPr indent="-317500" lvl="1" marL="914400" rtl="0" algn="l">
              <a:spcBef>
                <a:spcPts val="0"/>
              </a:spcBef>
              <a:spcAft>
                <a:spcPts val="0"/>
              </a:spcAft>
              <a:buSzPts val="1400"/>
              <a:buChar char="○"/>
            </a:pPr>
            <a:r>
              <a:rPr lang="en"/>
              <a:t>Cholesterol precursor of other steroids</a:t>
            </a:r>
            <a:endParaRPr/>
          </a:p>
          <a:p>
            <a:pPr indent="0" lvl="0" marL="0" rtl="0" algn="l">
              <a:spcBef>
                <a:spcPts val="1600"/>
              </a:spcBef>
              <a:spcAft>
                <a:spcPts val="1600"/>
              </a:spcAft>
              <a:buNone/>
            </a:pPr>
            <a:r>
              <a:rPr lang="en" sz="1000" u="sng">
                <a:solidFill>
                  <a:schemeClr val="hlink"/>
                </a:solidFill>
                <a:hlinkClick r:id="rId3"/>
              </a:rPr>
              <a:t>h</a:t>
            </a:r>
            <a:r>
              <a:rPr lang="en" sz="1000" u="sng">
                <a:solidFill>
                  <a:schemeClr val="hlink"/>
                </a:solidFill>
                <a:hlinkClick r:id="rId4"/>
              </a:rPr>
              <a:t>ttps://employees.csbsju.edu/cschaller/Principles%20Chem/molecules/IMcommonbiol.htm</a:t>
            </a:r>
            <a:r>
              <a:rPr lang="en" sz="1000"/>
              <a:t> </a:t>
            </a:r>
            <a:endParaRPr sz="1000"/>
          </a:p>
        </p:txBody>
      </p:sp>
      <p:pic>
        <p:nvPicPr>
          <p:cNvPr id="127" name="Google Shape;127;p22"/>
          <p:cNvPicPr preferRelativeResize="0"/>
          <p:nvPr/>
        </p:nvPicPr>
        <p:blipFill rotWithShape="1">
          <a:blip r:embed="rId5">
            <a:alphaModFix/>
          </a:blip>
          <a:srcRect b="8505" l="16763" r="21784" t="40380"/>
          <a:stretch/>
        </p:blipFill>
        <p:spPr>
          <a:xfrm>
            <a:off x="5372675" y="210100"/>
            <a:ext cx="3675024" cy="2292725"/>
          </a:xfrm>
          <a:prstGeom prst="rect">
            <a:avLst/>
          </a:prstGeom>
          <a:noFill/>
          <a:ln>
            <a:noFill/>
          </a:ln>
        </p:spPr>
      </p:pic>
      <p:pic>
        <p:nvPicPr>
          <p:cNvPr id="128" name="Google Shape;128;p22"/>
          <p:cNvPicPr preferRelativeResize="0"/>
          <p:nvPr/>
        </p:nvPicPr>
        <p:blipFill>
          <a:blip r:embed="rId6">
            <a:alphaModFix/>
          </a:blip>
          <a:stretch>
            <a:fillRect/>
          </a:stretch>
        </p:blipFill>
        <p:spPr>
          <a:xfrm>
            <a:off x="5665400" y="2477350"/>
            <a:ext cx="2705500" cy="1636825"/>
          </a:xfrm>
          <a:prstGeom prst="rect">
            <a:avLst/>
          </a:prstGeom>
          <a:noFill/>
          <a:ln>
            <a:noFill/>
          </a:ln>
        </p:spPr>
      </p:pic>
      <p:pic>
        <p:nvPicPr>
          <p:cNvPr id="129" name="Google Shape;129;p22"/>
          <p:cNvPicPr preferRelativeResize="0"/>
          <p:nvPr/>
        </p:nvPicPr>
        <p:blipFill>
          <a:blip r:embed="rId7">
            <a:alphaModFix/>
          </a:blip>
          <a:stretch>
            <a:fillRect/>
          </a:stretch>
        </p:blipFill>
        <p:spPr>
          <a:xfrm>
            <a:off x="4354174" y="121275"/>
            <a:ext cx="942150" cy="827501"/>
          </a:xfrm>
          <a:prstGeom prst="rect">
            <a:avLst/>
          </a:prstGeom>
          <a:noFill/>
          <a:ln>
            <a:noFill/>
          </a:ln>
        </p:spPr>
      </p:pic>
      <p:pic>
        <p:nvPicPr>
          <p:cNvPr id="130" name="Google Shape;130;p22"/>
          <p:cNvPicPr preferRelativeResize="0"/>
          <p:nvPr/>
        </p:nvPicPr>
        <p:blipFill rotWithShape="1">
          <a:blip r:embed="rId8">
            <a:alphaModFix/>
          </a:blip>
          <a:srcRect b="20425" l="12652" r="12480" t="18146"/>
          <a:stretch/>
        </p:blipFill>
        <p:spPr>
          <a:xfrm>
            <a:off x="7441525" y="2533575"/>
            <a:ext cx="1489601" cy="916650"/>
          </a:xfrm>
          <a:prstGeom prst="rect">
            <a:avLst/>
          </a:prstGeom>
          <a:noFill/>
          <a:ln>
            <a:noFill/>
          </a:ln>
        </p:spPr>
      </p:pic>
      <p:pic>
        <p:nvPicPr>
          <p:cNvPr id="131" name="Google Shape;131;p22"/>
          <p:cNvPicPr preferRelativeResize="0"/>
          <p:nvPr/>
        </p:nvPicPr>
        <p:blipFill rotWithShape="1">
          <a:blip r:embed="rId9">
            <a:alphaModFix/>
          </a:blip>
          <a:srcRect b="26211" l="7887" r="7574" t="22931"/>
          <a:stretch/>
        </p:blipFill>
        <p:spPr>
          <a:xfrm>
            <a:off x="5969501" y="4207750"/>
            <a:ext cx="1916675" cy="865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Proteins</a:t>
            </a:r>
            <a:endParaRPr/>
          </a:p>
        </p:txBody>
      </p:sp>
      <p:sp>
        <p:nvSpPr>
          <p:cNvPr id="137" name="Google Shape;137;p23"/>
          <p:cNvSpPr txBox="1"/>
          <p:nvPr>
            <p:ph idx="1" type="body"/>
          </p:nvPr>
        </p:nvSpPr>
        <p:spPr>
          <a:xfrm>
            <a:off x="311700" y="8921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Enzymes (catalysts) are proteins </a:t>
            </a:r>
            <a:endParaRPr/>
          </a:p>
          <a:p>
            <a:pPr indent="-342900" lvl="0" marL="457200" rtl="0" algn="l">
              <a:spcBef>
                <a:spcPts val="0"/>
              </a:spcBef>
              <a:spcAft>
                <a:spcPts val="0"/>
              </a:spcAft>
              <a:buSzPts val="1800"/>
              <a:buChar char="●"/>
            </a:pPr>
            <a:r>
              <a:rPr lang="en"/>
              <a:t>Polypeptide chains of amino acids</a:t>
            </a:r>
            <a:endParaRPr/>
          </a:p>
          <a:p>
            <a:pPr indent="-317500" lvl="1" marL="914400" rtl="0" algn="l">
              <a:spcBef>
                <a:spcPts val="0"/>
              </a:spcBef>
              <a:spcAft>
                <a:spcPts val="0"/>
              </a:spcAft>
              <a:buSzPts val="1400"/>
              <a:buChar char="○"/>
            </a:pPr>
            <a:r>
              <a:rPr lang="en"/>
              <a:t>Amino end and Carboxyl end</a:t>
            </a:r>
            <a:endParaRPr/>
          </a:p>
          <a:p>
            <a:pPr indent="-342900" lvl="0" marL="457200" rtl="0" algn="l">
              <a:spcBef>
                <a:spcPts val="0"/>
              </a:spcBef>
              <a:spcAft>
                <a:spcPts val="0"/>
              </a:spcAft>
              <a:buSzPts val="1800"/>
              <a:buChar char="●"/>
            </a:pPr>
            <a:r>
              <a:rPr lang="en"/>
              <a:t>Levels of structure:</a:t>
            </a:r>
            <a:endParaRPr/>
          </a:p>
          <a:p>
            <a:pPr indent="-317500" lvl="1" marL="914400" rtl="0" algn="l">
              <a:spcBef>
                <a:spcPts val="0"/>
              </a:spcBef>
              <a:spcAft>
                <a:spcPts val="0"/>
              </a:spcAft>
              <a:buSzPts val="1400"/>
              <a:buChar char="○"/>
            </a:pPr>
            <a:r>
              <a:rPr lang="en"/>
              <a:t>Primary: sequence of a polypeptide chain</a:t>
            </a:r>
            <a:endParaRPr/>
          </a:p>
          <a:p>
            <a:pPr indent="-317500" lvl="1" marL="914400" rtl="0" algn="l">
              <a:spcBef>
                <a:spcPts val="0"/>
              </a:spcBef>
              <a:spcAft>
                <a:spcPts val="0"/>
              </a:spcAft>
              <a:buSzPts val="1400"/>
              <a:buChar char="○"/>
            </a:pPr>
            <a:r>
              <a:rPr lang="en"/>
              <a:t>Secondary: alpha </a:t>
            </a:r>
            <a:r>
              <a:rPr lang="en"/>
              <a:t>helices</a:t>
            </a:r>
            <a:r>
              <a:rPr lang="en"/>
              <a:t>/beta sheets, formed by hydrogen bonding within peptide backbone</a:t>
            </a:r>
            <a:endParaRPr/>
          </a:p>
          <a:p>
            <a:pPr indent="-317500" lvl="2" marL="1371600" rtl="0" algn="l">
              <a:spcBef>
                <a:spcPts val="0"/>
              </a:spcBef>
              <a:spcAft>
                <a:spcPts val="0"/>
              </a:spcAft>
              <a:buSzPts val="1400"/>
              <a:buChar char="■"/>
            </a:pPr>
            <a:r>
              <a:rPr lang="en"/>
              <a:t>Alpha Helix VS beta PS depends on whether repeating, or reversed</a:t>
            </a:r>
            <a:endParaRPr/>
          </a:p>
          <a:p>
            <a:pPr indent="-317500" lvl="1" marL="914400" rtl="0" algn="l">
              <a:spcBef>
                <a:spcPts val="0"/>
              </a:spcBef>
              <a:spcAft>
                <a:spcPts val="0"/>
              </a:spcAft>
              <a:buSzPts val="1400"/>
              <a:buChar char="○"/>
            </a:pPr>
            <a:r>
              <a:rPr lang="en"/>
              <a:t>Tertiary: side chain interactions (H-bonding, ionic bonds, disulfide bridges, etc.)</a:t>
            </a:r>
            <a:endParaRPr/>
          </a:p>
          <a:p>
            <a:pPr indent="-317500" lvl="1" marL="914400" rtl="0" algn="l">
              <a:spcBef>
                <a:spcPts val="0"/>
              </a:spcBef>
              <a:spcAft>
                <a:spcPts val="0"/>
              </a:spcAft>
              <a:buSzPts val="1400"/>
              <a:buChar char="○"/>
            </a:pPr>
            <a:r>
              <a:rPr lang="en"/>
              <a:t>Quaternary: multiple tertiary structures interacting</a:t>
            </a:r>
            <a:endParaRPr/>
          </a:p>
          <a:p>
            <a:pPr indent="-342900" lvl="0" marL="457200" rtl="0" algn="l">
              <a:spcBef>
                <a:spcPts val="0"/>
              </a:spcBef>
              <a:spcAft>
                <a:spcPts val="0"/>
              </a:spcAft>
              <a:buSzPts val="1800"/>
              <a:buChar char="●"/>
            </a:pPr>
            <a:r>
              <a:rPr lang="en"/>
              <a:t>Fibrous proteins: mainly secondary structure</a:t>
            </a:r>
            <a:endParaRPr/>
          </a:p>
          <a:p>
            <a:pPr indent="-342900" lvl="0" marL="457200" rtl="0" algn="l">
              <a:spcBef>
                <a:spcPts val="0"/>
              </a:spcBef>
              <a:spcAft>
                <a:spcPts val="0"/>
              </a:spcAft>
              <a:buSzPts val="1800"/>
              <a:buChar char="●"/>
            </a:pPr>
            <a:r>
              <a:rPr lang="en"/>
              <a:t>Globular proteins: tertiary structure</a:t>
            </a:r>
            <a:endParaRPr/>
          </a:p>
          <a:p>
            <a:pPr indent="-342900" lvl="0" marL="457200" rtl="0" algn="l">
              <a:spcBef>
                <a:spcPts val="0"/>
              </a:spcBef>
              <a:spcAft>
                <a:spcPts val="0"/>
              </a:spcAft>
              <a:buSzPts val="1800"/>
              <a:buChar char="●"/>
            </a:pPr>
            <a:r>
              <a:rPr lang="en"/>
              <a:t>Chaperonins (Chaperone proteins): help proteins fold</a:t>
            </a:r>
            <a:endParaRPr/>
          </a:p>
          <a:p>
            <a:pPr indent="-342900" lvl="0" marL="457200" rtl="0" algn="l">
              <a:spcBef>
                <a:spcPts val="0"/>
              </a:spcBef>
              <a:spcAft>
                <a:spcPts val="0"/>
              </a:spcAft>
              <a:buSzPts val="1800"/>
              <a:buChar char="●"/>
            </a:pPr>
            <a:r>
              <a:rPr lang="en"/>
              <a:t>Denaturation: loss of all structure except primary</a:t>
            </a:r>
            <a:endParaRPr/>
          </a:p>
          <a:p>
            <a:pPr indent="-317500" lvl="1" marL="914400" rtl="0" algn="l">
              <a:spcBef>
                <a:spcPts val="0"/>
              </a:spcBef>
              <a:spcAft>
                <a:spcPts val="0"/>
              </a:spcAft>
              <a:buSzPts val="1400"/>
              <a:buChar char="○"/>
            </a:pPr>
            <a:r>
              <a:rPr lang="en"/>
              <a:t>Happens at high pH or high temperatures</a:t>
            </a:r>
            <a:endParaRPr/>
          </a:p>
        </p:txBody>
      </p:sp>
      <p:pic>
        <p:nvPicPr>
          <p:cNvPr id="138" name="Google Shape;138;p23"/>
          <p:cNvPicPr preferRelativeResize="0"/>
          <p:nvPr/>
        </p:nvPicPr>
        <p:blipFill>
          <a:blip r:embed="rId3">
            <a:alphaModFix/>
          </a:blip>
          <a:stretch>
            <a:fillRect/>
          </a:stretch>
        </p:blipFill>
        <p:spPr>
          <a:xfrm>
            <a:off x="5327650" y="63500"/>
            <a:ext cx="3050000" cy="228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3">
            <a:alphaModFix/>
          </a:blip>
          <a:stretch>
            <a:fillRect/>
          </a:stretch>
        </p:blipFill>
        <p:spPr>
          <a:xfrm>
            <a:off x="2540000" y="44450"/>
            <a:ext cx="4768850" cy="3576625"/>
          </a:xfrm>
          <a:prstGeom prst="rect">
            <a:avLst/>
          </a:prstGeom>
          <a:noFill/>
          <a:ln>
            <a:noFill/>
          </a:ln>
        </p:spPr>
      </p:pic>
      <p:pic>
        <p:nvPicPr>
          <p:cNvPr id="144" name="Google Shape;144;p24"/>
          <p:cNvPicPr preferRelativeResize="0"/>
          <p:nvPr/>
        </p:nvPicPr>
        <p:blipFill rotWithShape="1">
          <a:blip r:embed="rId4">
            <a:alphaModFix/>
          </a:blip>
          <a:srcRect b="0" l="22374" r="25190" t="0"/>
          <a:stretch/>
        </p:blipFill>
        <p:spPr>
          <a:xfrm>
            <a:off x="450850" y="1085850"/>
            <a:ext cx="2120900" cy="3036876"/>
          </a:xfrm>
          <a:prstGeom prst="rect">
            <a:avLst/>
          </a:prstGeom>
          <a:noFill/>
          <a:ln>
            <a:noFill/>
          </a:ln>
        </p:spPr>
      </p:pic>
      <p:pic>
        <p:nvPicPr>
          <p:cNvPr id="145" name="Google Shape;145;p24"/>
          <p:cNvPicPr preferRelativeResize="0"/>
          <p:nvPr/>
        </p:nvPicPr>
        <p:blipFill>
          <a:blip r:embed="rId5">
            <a:alphaModFix/>
          </a:blip>
          <a:stretch>
            <a:fillRect/>
          </a:stretch>
        </p:blipFill>
        <p:spPr>
          <a:xfrm>
            <a:off x="4495800" y="3371850"/>
            <a:ext cx="2294474" cy="1720850"/>
          </a:xfrm>
          <a:prstGeom prst="rect">
            <a:avLst/>
          </a:prstGeom>
          <a:noFill/>
          <a:ln>
            <a:noFill/>
          </a:ln>
        </p:spPr>
      </p:pic>
      <p:cxnSp>
        <p:nvCxnSpPr>
          <p:cNvPr id="146" name="Google Shape;146;p24"/>
          <p:cNvCxnSpPr/>
          <p:nvPr/>
        </p:nvCxnSpPr>
        <p:spPr>
          <a:xfrm flipH="1">
            <a:off x="4933950" y="1847850"/>
            <a:ext cx="228600" cy="15621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5"/>
          <p:cNvPicPr preferRelativeResize="0"/>
          <p:nvPr/>
        </p:nvPicPr>
        <p:blipFill>
          <a:blip r:embed="rId3">
            <a:alphaModFix/>
          </a:blip>
          <a:stretch>
            <a:fillRect/>
          </a:stretch>
        </p:blipFill>
        <p:spPr>
          <a:xfrm>
            <a:off x="158750" y="234950"/>
            <a:ext cx="6076950" cy="4562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5334000" y="152400"/>
            <a:ext cx="3615725" cy="2714625"/>
          </a:xfrm>
          <a:prstGeom prst="rect">
            <a:avLst/>
          </a:prstGeom>
          <a:noFill/>
          <a:ln>
            <a:noFill/>
          </a:ln>
        </p:spPr>
      </p:pic>
      <p:pic>
        <p:nvPicPr>
          <p:cNvPr id="157" name="Google Shape;157;p26"/>
          <p:cNvPicPr preferRelativeResize="0"/>
          <p:nvPr/>
        </p:nvPicPr>
        <p:blipFill>
          <a:blip r:embed="rId4">
            <a:alphaModFix/>
          </a:blip>
          <a:stretch>
            <a:fillRect/>
          </a:stretch>
        </p:blipFill>
        <p:spPr>
          <a:xfrm>
            <a:off x="1320800" y="152400"/>
            <a:ext cx="3752850" cy="2817575"/>
          </a:xfrm>
          <a:prstGeom prst="rect">
            <a:avLst/>
          </a:prstGeom>
          <a:noFill/>
          <a:ln>
            <a:noFill/>
          </a:ln>
        </p:spPr>
      </p:pic>
      <p:sp>
        <p:nvSpPr>
          <p:cNvPr id="158" name="Google Shape;158;p26"/>
          <p:cNvSpPr/>
          <p:nvPr/>
        </p:nvSpPr>
        <p:spPr>
          <a:xfrm>
            <a:off x="895350" y="412750"/>
            <a:ext cx="1187400" cy="2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Nonpolar side chains;</a:t>
            </a:r>
            <a:endParaRPr sz="800"/>
          </a:p>
        </p:txBody>
      </p:sp>
      <p:pic>
        <p:nvPicPr>
          <p:cNvPr id="159" name="Google Shape;159;p26"/>
          <p:cNvPicPr preferRelativeResize="0"/>
          <p:nvPr/>
        </p:nvPicPr>
        <p:blipFill rotWithShape="1">
          <a:blip r:embed="rId5">
            <a:alphaModFix/>
          </a:blip>
          <a:srcRect b="17709" l="0" r="0" t="0"/>
          <a:stretch/>
        </p:blipFill>
        <p:spPr>
          <a:xfrm>
            <a:off x="2571700" y="2788050"/>
            <a:ext cx="3543300" cy="2189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114300" y="658813"/>
            <a:ext cx="4762500" cy="3571875"/>
          </a:xfrm>
          <a:prstGeom prst="rect">
            <a:avLst/>
          </a:prstGeom>
          <a:noFill/>
          <a:ln>
            <a:noFill/>
          </a:ln>
        </p:spPr>
      </p:pic>
      <p:pic>
        <p:nvPicPr>
          <p:cNvPr id="165" name="Google Shape;165;p27"/>
          <p:cNvPicPr preferRelativeResize="0"/>
          <p:nvPr/>
        </p:nvPicPr>
        <p:blipFill>
          <a:blip r:embed="rId4">
            <a:alphaModFix/>
          </a:blip>
          <a:stretch>
            <a:fillRect/>
          </a:stretch>
        </p:blipFill>
        <p:spPr>
          <a:xfrm>
            <a:off x="4749800" y="881859"/>
            <a:ext cx="4163374" cy="312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Nucleic Acids</a:t>
            </a:r>
            <a:endParaRPr/>
          </a:p>
        </p:txBody>
      </p:sp>
      <p:sp>
        <p:nvSpPr>
          <p:cNvPr id="171" name="Google Shape;171;p28"/>
          <p:cNvSpPr txBox="1"/>
          <p:nvPr>
            <p:ph idx="1" type="body"/>
          </p:nvPr>
        </p:nvSpPr>
        <p:spPr>
          <a:xfrm>
            <a:off x="311700" y="1152475"/>
            <a:ext cx="4781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Polynucleotides made from nucleotides </a:t>
            </a:r>
            <a:endParaRPr/>
          </a:p>
          <a:p>
            <a:pPr indent="-317500" lvl="1" marL="914400" rtl="0" algn="l">
              <a:spcBef>
                <a:spcPts val="0"/>
              </a:spcBef>
              <a:spcAft>
                <a:spcPts val="0"/>
              </a:spcAft>
              <a:buSzPts val="1400"/>
              <a:buChar char="○"/>
            </a:pPr>
            <a:r>
              <a:rPr lang="en"/>
              <a:t>Nucleotide: 5 carbon sugar aka pentose, one or more phosphate groups, nitrogenous base</a:t>
            </a:r>
            <a:endParaRPr/>
          </a:p>
          <a:p>
            <a:pPr indent="-342900" lvl="0" marL="457200" rtl="0" algn="l">
              <a:spcBef>
                <a:spcPts val="0"/>
              </a:spcBef>
              <a:spcAft>
                <a:spcPts val="0"/>
              </a:spcAft>
              <a:buSzPts val="1800"/>
              <a:buChar char="●"/>
            </a:pPr>
            <a:r>
              <a:rPr lang="en"/>
              <a:t>DNA and RNA</a:t>
            </a:r>
            <a:endParaRPr/>
          </a:p>
          <a:p>
            <a:pPr indent="-317500" lvl="1" marL="914400" rtl="0" algn="l">
              <a:spcBef>
                <a:spcPts val="0"/>
              </a:spcBef>
              <a:spcAft>
                <a:spcPts val="0"/>
              </a:spcAft>
              <a:buSzPts val="1400"/>
              <a:buChar char="○"/>
            </a:pPr>
            <a:r>
              <a:rPr lang="en"/>
              <a:t>RNA has ribose (more oxygen more reactive) DNA has </a:t>
            </a:r>
            <a:r>
              <a:rPr lang="en"/>
              <a:t>deoxyribose</a:t>
            </a:r>
            <a:r>
              <a:rPr lang="en"/>
              <a:t> (more stable)</a:t>
            </a:r>
            <a:endParaRPr/>
          </a:p>
          <a:p>
            <a:pPr indent="-317500" lvl="1" marL="914400" rtl="0" algn="l">
              <a:spcBef>
                <a:spcPts val="0"/>
              </a:spcBef>
              <a:spcAft>
                <a:spcPts val="0"/>
              </a:spcAft>
              <a:buSzPts val="1400"/>
              <a:buChar char="○"/>
            </a:pPr>
            <a:r>
              <a:rPr lang="en"/>
              <a:t>Sugar-phosphate backbone, 2 antiparallel complementary strands held by H bonds</a:t>
            </a:r>
            <a:endParaRPr/>
          </a:p>
          <a:p>
            <a:pPr indent="-342900" lvl="0" marL="457200" rtl="0" algn="l">
              <a:spcBef>
                <a:spcPts val="0"/>
              </a:spcBef>
              <a:spcAft>
                <a:spcPts val="0"/>
              </a:spcAft>
              <a:buSzPts val="1800"/>
              <a:buChar char="●"/>
            </a:pPr>
            <a:r>
              <a:rPr lang="en"/>
              <a:t>Purine and Pyrimidine</a:t>
            </a:r>
            <a:endParaRPr/>
          </a:p>
          <a:p>
            <a:pPr indent="-317500" lvl="1" marL="914400" rtl="0" algn="l">
              <a:spcBef>
                <a:spcPts val="0"/>
              </a:spcBef>
              <a:spcAft>
                <a:spcPts val="0"/>
              </a:spcAft>
              <a:buSzPts val="1400"/>
              <a:buChar char="○"/>
            </a:pPr>
            <a:r>
              <a:rPr lang="en"/>
              <a:t>Pyrimidine has one 6 membered ring of carbon and nitrogen (CTU)</a:t>
            </a:r>
            <a:endParaRPr/>
          </a:p>
          <a:p>
            <a:pPr indent="-317500" lvl="1" marL="914400" rtl="0" algn="l">
              <a:spcBef>
                <a:spcPts val="0"/>
              </a:spcBef>
              <a:spcAft>
                <a:spcPts val="0"/>
              </a:spcAft>
              <a:buSzPts val="1400"/>
              <a:buChar char="○"/>
            </a:pPr>
            <a:r>
              <a:rPr lang="en"/>
              <a:t>Purines are larger 6 membered ring fused with a 5 membered ring (AG)</a:t>
            </a:r>
            <a:endParaRPr/>
          </a:p>
          <a:p>
            <a:pPr indent="0" lvl="0" marL="0" rtl="0" algn="l">
              <a:spcBef>
                <a:spcPts val="1600"/>
              </a:spcBef>
              <a:spcAft>
                <a:spcPts val="1600"/>
              </a:spcAft>
              <a:buNone/>
            </a:pPr>
            <a:r>
              <a:t/>
            </a:r>
            <a:endParaRPr sz="1100"/>
          </a:p>
        </p:txBody>
      </p:sp>
      <p:pic>
        <p:nvPicPr>
          <p:cNvPr id="172" name="Google Shape;172;p28"/>
          <p:cNvPicPr preferRelativeResize="0"/>
          <p:nvPr/>
        </p:nvPicPr>
        <p:blipFill>
          <a:blip r:embed="rId3">
            <a:alphaModFix/>
          </a:blip>
          <a:stretch>
            <a:fillRect/>
          </a:stretch>
        </p:blipFill>
        <p:spPr>
          <a:xfrm>
            <a:off x="5093525" y="128500"/>
            <a:ext cx="3939350" cy="2957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9"/>
          <p:cNvPicPr preferRelativeResize="0"/>
          <p:nvPr/>
        </p:nvPicPr>
        <p:blipFill>
          <a:blip r:embed="rId3">
            <a:alphaModFix/>
          </a:blip>
          <a:stretch>
            <a:fillRect/>
          </a:stretch>
        </p:blipFill>
        <p:spPr>
          <a:xfrm>
            <a:off x="553425" y="394300"/>
            <a:ext cx="7620000" cy="428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Orgo</a:t>
            </a:r>
            <a:endParaRPr/>
          </a:p>
        </p:txBody>
      </p:sp>
      <p:sp>
        <p:nvSpPr>
          <p:cNvPr id="61" name="Google Shape;61;p14"/>
          <p:cNvSpPr txBox="1"/>
          <p:nvPr>
            <p:ph idx="1" type="body"/>
          </p:nvPr>
        </p:nvSpPr>
        <p:spPr>
          <a:xfrm>
            <a:off x="311700" y="1152475"/>
            <a:ext cx="4553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Carbon: backbone of life</a:t>
            </a:r>
            <a:endParaRPr/>
          </a:p>
          <a:p>
            <a:pPr indent="-317500" lvl="1" marL="914400" rtl="0" algn="l">
              <a:spcBef>
                <a:spcPts val="0"/>
              </a:spcBef>
              <a:spcAft>
                <a:spcPts val="0"/>
              </a:spcAft>
              <a:buSzPts val="1400"/>
              <a:buChar char="○"/>
            </a:pPr>
            <a:r>
              <a:rPr lang="en"/>
              <a:t>Living organisms consist primarily of carbon</a:t>
            </a:r>
            <a:endParaRPr/>
          </a:p>
          <a:p>
            <a:pPr indent="-317500" lvl="2" marL="1371600" rtl="0" algn="l">
              <a:spcBef>
                <a:spcPts val="0"/>
              </a:spcBef>
              <a:spcAft>
                <a:spcPts val="0"/>
              </a:spcAft>
              <a:buSzPts val="1400"/>
              <a:buChar char="■"/>
            </a:pPr>
            <a:r>
              <a:rPr lang="en"/>
              <a:t>Proteins, DNA, carbohydrates, etc </a:t>
            </a:r>
            <a:endParaRPr/>
          </a:p>
          <a:p>
            <a:pPr indent="-317500" lvl="1" marL="914400" rtl="0" algn="l">
              <a:spcBef>
                <a:spcPts val="0"/>
              </a:spcBef>
              <a:spcAft>
                <a:spcPts val="0"/>
              </a:spcAft>
              <a:buSzPts val="1400"/>
              <a:buChar char="○"/>
            </a:pPr>
            <a:r>
              <a:rPr lang="en"/>
              <a:t>C can bond to four other atoms</a:t>
            </a:r>
            <a:endParaRPr/>
          </a:p>
          <a:p>
            <a:pPr indent="-317500" lvl="2" marL="1371600" rtl="0" algn="l">
              <a:spcBef>
                <a:spcPts val="0"/>
              </a:spcBef>
              <a:spcAft>
                <a:spcPts val="0"/>
              </a:spcAft>
              <a:buSzPts val="1400"/>
              <a:buChar char="■"/>
            </a:pPr>
            <a:r>
              <a:rPr lang="en"/>
              <a:t>Frequently H, O, and N</a:t>
            </a:r>
            <a:endParaRPr/>
          </a:p>
          <a:p>
            <a:pPr indent="-342900" lvl="0" marL="457200" rtl="0" algn="l">
              <a:spcBef>
                <a:spcPts val="0"/>
              </a:spcBef>
              <a:spcAft>
                <a:spcPts val="0"/>
              </a:spcAft>
              <a:buSzPts val="1800"/>
              <a:buChar char="●"/>
            </a:pPr>
            <a:r>
              <a:rPr lang="en"/>
              <a:t>Hydrocarbons</a:t>
            </a:r>
            <a:endParaRPr/>
          </a:p>
          <a:p>
            <a:pPr indent="-317500" lvl="1" marL="914400" rtl="0" algn="l">
              <a:spcBef>
                <a:spcPts val="0"/>
              </a:spcBef>
              <a:spcAft>
                <a:spcPts val="0"/>
              </a:spcAft>
              <a:buSzPts val="1400"/>
              <a:buChar char="○"/>
            </a:pPr>
            <a:r>
              <a:rPr lang="en"/>
              <a:t>Molecules of hydrogen and carbon only</a:t>
            </a:r>
            <a:endParaRPr/>
          </a:p>
          <a:p>
            <a:pPr indent="-317500" lvl="1" marL="914400" rtl="0" algn="l">
              <a:spcBef>
                <a:spcPts val="0"/>
              </a:spcBef>
              <a:spcAft>
                <a:spcPts val="0"/>
              </a:spcAft>
              <a:buSzPts val="1400"/>
              <a:buChar char="○"/>
            </a:pPr>
            <a:r>
              <a:rPr lang="en"/>
              <a:t>Hydrogens are implicit</a:t>
            </a:r>
            <a:endParaRPr/>
          </a:p>
          <a:p>
            <a:pPr indent="-317500" lvl="1" marL="914400" rtl="0" algn="l">
              <a:spcBef>
                <a:spcPts val="0"/>
              </a:spcBef>
              <a:spcAft>
                <a:spcPts val="0"/>
              </a:spcAft>
              <a:buSzPts val="1400"/>
              <a:buChar char="○"/>
            </a:pPr>
            <a:r>
              <a:rPr lang="en"/>
              <a:t>Storage of energy in their covalent bonds</a:t>
            </a:r>
            <a:endParaRPr/>
          </a:p>
          <a:p>
            <a:pPr indent="-317500" lvl="1" marL="914400" rtl="0" algn="l">
              <a:spcBef>
                <a:spcPts val="0"/>
              </a:spcBef>
              <a:spcAft>
                <a:spcPts val="0"/>
              </a:spcAft>
              <a:buSzPts val="1400"/>
              <a:buChar char="○"/>
            </a:pPr>
            <a:r>
              <a:rPr lang="en"/>
              <a:t>Repelling force in nuclei of H cause tetrahedral</a:t>
            </a:r>
            <a:endParaRPr/>
          </a:p>
          <a:p>
            <a:pPr indent="-317500" lvl="1" marL="914400" rtl="0" algn="l">
              <a:spcBef>
                <a:spcPts val="0"/>
              </a:spcBef>
              <a:spcAft>
                <a:spcPts val="0"/>
              </a:spcAft>
              <a:buSzPts val="1400"/>
              <a:buChar char="○"/>
            </a:pPr>
            <a:r>
              <a:rPr lang="en"/>
              <a:t>Double bond between C causes planar</a:t>
            </a:r>
            <a:endParaRPr/>
          </a:p>
        </p:txBody>
      </p:sp>
      <p:pic>
        <p:nvPicPr>
          <p:cNvPr id="62" name="Google Shape;62;p14"/>
          <p:cNvPicPr preferRelativeResize="0"/>
          <p:nvPr/>
        </p:nvPicPr>
        <p:blipFill rotWithShape="1">
          <a:blip r:embed="rId3">
            <a:alphaModFix/>
          </a:blip>
          <a:srcRect b="17957" l="0" r="0" t="15308"/>
          <a:stretch/>
        </p:blipFill>
        <p:spPr>
          <a:xfrm>
            <a:off x="4864800" y="2915550"/>
            <a:ext cx="4158924" cy="2081599"/>
          </a:xfrm>
          <a:prstGeom prst="rect">
            <a:avLst/>
          </a:prstGeom>
          <a:noFill/>
          <a:ln>
            <a:noFill/>
          </a:ln>
        </p:spPr>
      </p:pic>
      <p:pic>
        <p:nvPicPr>
          <p:cNvPr id="63" name="Google Shape;63;p14"/>
          <p:cNvPicPr preferRelativeResize="0"/>
          <p:nvPr/>
        </p:nvPicPr>
        <p:blipFill rotWithShape="1">
          <a:blip r:embed="rId4">
            <a:alphaModFix/>
          </a:blip>
          <a:srcRect b="31356" l="0" r="0" t="25571"/>
          <a:stretch/>
        </p:blipFill>
        <p:spPr>
          <a:xfrm>
            <a:off x="3047425" y="292838"/>
            <a:ext cx="2519725" cy="814825"/>
          </a:xfrm>
          <a:prstGeom prst="rect">
            <a:avLst/>
          </a:prstGeom>
          <a:noFill/>
          <a:ln>
            <a:noFill/>
          </a:ln>
        </p:spPr>
      </p:pic>
      <p:pic>
        <p:nvPicPr>
          <p:cNvPr id="64" name="Google Shape;64;p14"/>
          <p:cNvPicPr preferRelativeResize="0"/>
          <p:nvPr/>
        </p:nvPicPr>
        <p:blipFill>
          <a:blip r:embed="rId5">
            <a:alphaModFix/>
          </a:blip>
          <a:stretch>
            <a:fillRect/>
          </a:stretch>
        </p:blipFill>
        <p:spPr>
          <a:xfrm>
            <a:off x="5640025" y="203728"/>
            <a:ext cx="3346200" cy="251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Isomers</a:t>
            </a:r>
            <a:endParaRPr/>
          </a:p>
        </p:txBody>
      </p:sp>
      <p:sp>
        <p:nvSpPr>
          <p:cNvPr id="70" name="Google Shape;70;p15"/>
          <p:cNvSpPr txBox="1"/>
          <p:nvPr>
            <p:ph idx="1" type="body"/>
          </p:nvPr>
        </p:nvSpPr>
        <p:spPr>
          <a:xfrm>
            <a:off x="311725" y="1050625"/>
            <a:ext cx="5398500" cy="409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Same molecular formula different structures</a:t>
            </a:r>
            <a:endParaRPr/>
          </a:p>
          <a:p>
            <a:pPr indent="-317500" lvl="1" marL="914400" rtl="0" algn="l">
              <a:spcBef>
                <a:spcPts val="0"/>
              </a:spcBef>
              <a:spcAft>
                <a:spcPts val="0"/>
              </a:spcAft>
              <a:buSzPts val="1400"/>
              <a:buChar char="○"/>
            </a:pPr>
            <a:r>
              <a:rPr lang="en"/>
              <a:t>Structural - different covalent arrangements</a:t>
            </a:r>
            <a:endParaRPr/>
          </a:p>
          <a:p>
            <a:pPr indent="-317500" lvl="1" marL="914400" rtl="0" algn="l">
              <a:spcBef>
                <a:spcPts val="0"/>
              </a:spcBef>
              <a:spcAft>
                <a:spcPts val="0"/>
              </a:spcAft>
              <a:buSzPts val="1400"/>
              <a:buChar char="○"/>
            </a:pPr>
            <a:r>
              <a:rPr lang="en"/>
              <a:t>Cis-trans - different spacial arrangments</a:t>
            </a:r>
            <a:endParaRPr/>
          </a:p>
          <a:p>
            <a:pPr indent="-317500" lvl="1" marL="914400" rtl="0" algn="l">
              <a:spcBef>
                <a:spcPts val="0"/>
              </a:spcBef>
              <a:spcAft>
                <a:spcPts val="0"/>
              </a:spcAft>
              <a:buSzPts val="1400"/>
              <a:buChar char="○"/>
            </a:pPr>
            <a:r>
              <a:rPr lang="en"/>
              <a:t>Enantiomers - mirror images</a:t>
            </a:r>
            <a:endParaRPr/>
          </a:p>
          <a:p>
            <a:pPr indent="-342900" lvl="0" marL="457200" rtl="0" algn="l">
              <a:spcBef>
                <a:spcPts val="0"/>
              </a:spcBef>
              <a:spcAft>
                <a:spcPts val="0"/>
              </a:spcAft>
              <a:buSzPts val="1800"/>
              <a:buChar char="●"/>
            </a:pPr>
            <a:r>
              <a:rPr lang="en"/>
              <a:t>Enantiomers</a:t>
            </a:r>
            <a:endParaRPr/>
          </a:p>
          <a:p>
            <a:pPr indent="-317500" lvl="1" marL="914400" rtl="0" algn="l">
              <a:spcBef>
                <a:spcPts val="0"/>
              </a:spcBef>
              <a:spcAft>
                <a:spcPts val="0"/>
              </a:spcAft>
              <a:buSzPts val="1400"/>
              <a:buChar char="○"/>
            </a:pPr>
            <a:r>
              <a:rPr lang="en"/>
              <a:t>Two systems of naming R/S &amp; L/D</a:t>
            </a:r>
            <a:endParaRPr/>
          </a:p>
          <a:p>
            <a:pPr indent="-317500" lvl="2" marL="1371600" rtl="0" algn="l">
              <a:spcBef>
                <a:spcPts val="0"/>
              </a:spcBef>
              <a:spcAft>
                <a:spcPts val="0"/>
              </a:spcAft>
              <a:buSzPts val="1400"/>
              <a:buChar char="■"/>
            </a:pPr>
            <a:r>
              <a:rPr lang="en"/>
              <a:t>Not always translational</a:t>
            </a:r>
            <a:endParaRPr/>
          </a:p>
          <a:p>
            <a:pPr indent="-317500" lvl="2" marL="1371600" rtl="0" algn="l">
              <a:spcBef>
                <a:spcPts val="0"/>
              </a:spcBef>
              <a:spcAft>
                <a:spcPts val="0"/>
              </a:spcAft>
              <a:buSzPts val="1400"/>
              <a:buChar char="■"/>
            </a:pPr>
            <a:r>
              <a:rPr lang="en"/>
              <a:t>R/S refers to chiral centers</a:t>
            </a:r>
            <a:endParaRPr/>
          </a:p>
          <a:p>
            <a:pPr indent="-317500" lvl="1" marL="914400" rtl="0" algn="l">
              <a:spcBef>
                <a:spcPts val="0"/>
              </a:spcBef>
              <a:spcAft>
                <a:spcPts val="0"/>
              </a:spcAft>
              <a:buSzPts val="1400"/>
              <a:buChar char="○"/>
            </a:pPr>
            <a:r>
              <a:rPr lang="en"/>
              <a:t>Enantiomers of a different drug may have different effects</a:t>
            </a:r>
            <a:endParaRPr/>
          </a:p>
          <a:p>
            <a:pPr indent="-317500" lvl="1" marL="914400" rtl="0" algn="l">
              <a:spcBef>
                <a:spcPts val="0"/>
              </a:spcBef>
              <a:spcAft>
                <a:spcPts val="0"/>
              </a:spcAft>
              <a:buSzPts val="1400"/>
              <a:buChar char="○"/>
            </a:pPr>
            <a:r>
              <a:rPr lang="en"/>
              <a:t>Organisms are sensitive to even subtle variations</a:t>
            </a:r>
            <a:endParaRPr/>
          </a:p>
          <a:p>
            <a:pPr indent="0" lvl="0" marL="0" rtl="0" algn="l">
              <a:spcBef>
                <a:spcPts val="1600"/>
              </a:spcBef>
              <a:spcAft>
                <a:spcPts val="0"/>
              </a:spcAft>
              <a:buNone/>
            </a:pPr>
            <a:r>
              <a:rPr lang="en" sz="1000"/>
              <a:t>Naming Chiral Centers: </a:t>
            </a:r>
            <a:r>
              <a:rPr lang="en" sz="1000" u="sng">
                <a:solidFill>
                  <a:schemeClr val="hlink"/>
                </a:solidFill>
                <a:hlinkClick r:id="rId3"/>
              </a:rPr>
              <a:t>https://www.chem.purdue.edu/courses/chm25500/handouts/chiral_center_priority_rules.pdf</a:t>
            </a:r>
            <a:endParaRPr sz="1000"/>
          </a:p>
          <a:p>
            <a:pPr indent="0" lvl="0" marL="0" rtl="0" algn="l">
              <a:spcBef>
                <a:spcPts val="1600"/>
              </a:spcBef>
              <a:spcAft>
                <a:spcPts val="1600"/>
              </a:spcAft>
              <a:buNone/>
            </a:pPr>
            <a:r>
              <a:rPr lang="en" sz="1000"/>
              <a:t>Cool site: </a:t>
            </a:r>
            <a:r>
              <a:rPr lang="en" sz="1000" u="sng">
                <a:solidFill>
                  <a:schemeClr val="hlink"/>
                </a:solidFill>
                <a:hlinkClick r:id="rId4"/>
              </a:rPr>
              <a:t>http://www.chem.ucalgary.ca/courses/351/Carey5th/Ch07/ch7-1.html</a:t>
            </a:r>
            <a:r>
              <a:rPr lang="en" sz="1000"/>
              <a:t>  </a:t>
            </a:r>
            <a:endParaRPr sz="1000"/>
          </a:p>
        </p:txBody>
      </p:sp>
      <p:pic>
        <p:nvPicPr>
          <p:cNvPr id="71" name="Google Shape;71;p15"/>
          <p:cNvPicPr preferRelativeResize="0"/>
          <p:nvPr/>
        </p:nvPicPr>
        <p:blipFill rotWithShape="1">
          <a:blip r:embed="rId5">
            <a:alphaModFix/>
          </a:blip>
          <a:srcRect b="0" l="19911" r="22788" t="0"/>
          <a:stretch/>
        </p:blipFill>
        <p:spPr>
          <a:xfrm>
            <a:off x="5901250" y="394100"/>
            <a:ext cx="2090799" cy="2739526"/>
          </a:xfrm>
          <a:prstGeom prst="rect">
            <a:avLst/>
          </a:prstGeom>
          <a:noFill/>
          <a:ln>
            <a:noFill/>
          </a:ln>
        </p:spPr>
      </p:pic>
      <p:pic>
        <p:nvPicPr>
          <p:cNvPr id="72" name="Google Shape;72;p15"/>
          <p:cNvPicPr preferRelativeResize="0"/>
          <p:nvPr/>
        </p:nvPicPr>
        <p:blipFill rotWithShape="1">
          <a:blip r:embed="rId6">
            <a:alphaModFix/>
          </a:blip>
          <a:srcRect b="13509" l="0" r="0" t="12749"/>
          <a:stretch/>
        </p:blipFill>
        <p:spPr>
          <a:xfrm>
            <a:off x="5818338" y="3325175"/>
            <a:ext cx="2874476" cy="1591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Groups</a:t>
            </a:r>
            <a:endParaRPr/>
          </a:p>
        </p:txBody>
      </p:sp>
      <p:sp>
        <p:nvSpPr>
          <p:cNvPr id="78" name="Google Shape;78;p16"/>
          <p:cNvSpPr txBox="1"/>
          <p:nvPr>
            <p:ph idx="1" type="body"/>
          </p:nvPr>
        </p:nvSpPr>
        <p:spPr>
          <a:xfrm>
            <a:off x="311700" y="1152475"/>
            <a:ext cx="8660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Components of organic molecules responsible for reactions</a:t>
            </a:r>
            <a:endParaRPr/>
          </a:p>
          <a:p>
            <a:pPr indent="-342900" lvl="0" marL="457200" rtl="0" algn="l">
              <a:spcBef>
                <a:spcPts val="0"/>
              </a:spcBef>
              <a:spcAft>
                <a:spcPts val="0"/>
              </a:spcAft>
              <a:buSzPts val="1800"/>
              <a:buChar char="●"/>
            </a:pPr>
            <a:r>
              <a:rPr lang="en"/>
              <a:t>Number and arrangement of groups gives unique properties</a:t>
            </a:r>
            <a:endParaRPr/>
          </a:p>
          <a:p>
            <a:pPr indent="-342900" lvl="0" marL="457200" rtl="0" algn="l">
              <a:spcBef>
                <a:spcPts val="0"/>
              </a:spcBef>
              <a:spcAft>
                <a:spcPts val="0"/>
              </a:spcAft>
              <a:buSzPts val="1800"/>
              <a:buChar char="●"/>
            </a:pPr>
            <a:r>
              <a:rPr lang="en"/>
              <a:t>Typically replace hydrogens or are built into skeleton</a:t>
            </a:r>
            <a:endParaRPr/>
          </a:p>
        </p:txBody>
      </p:sp>
      <p:pic>
        <p:nvPicPr>
          <p:cNvPr id="79" name="Google Shape;79;p16"/>
          <p:cNvPicPr preferRelativeResize="0"/>
          <p:nvPr/>
        </p:nvPicPr>
        <p:blipFill>
          <a:blip r:embed="rId3">
            <a:alphaModFix/>
          </a:blip>
          <a:stretch>
            <a:fillRect/>
          </a:stretch>
        </p:blipFill>
        <p:spPr>
          <a:xfrm>
            <a:off x="6117450" y="29900"/>
            <a:ext cx="2966400" cy="1245875"/>
          </a:xfrm>
          <a:prstGeom prst="rect">
            <a:avLst/>
          </a:prstGeom>
          <a:noFill/>
          <a:ln>
            <a:noFill/>
          </a:ln>
        </p:spPr>
      </p:pic>
      <p:pic>
        <p:nvPicPr>
          <p:cNvPr id="80" name="Google Shape;80;p16"/>
          <p:cNvPicPr preferRelativeResize="0"/>
          <p:nvPr/>
        </p:nvPicPr>
        <p:blipFill>
          <a:blip r:embed="rId4">
            <a:alphaModFix/>
          </a:blip>
          <a:stretch>
            <a:fillRect/>
          </a:stretch>
        </p:blipFill>
        <p:spPr>
          <a:xfrm>
            <a:off x="57025" y="2571750"/>
            <a:ext cx="3060835" cy="2298025"/>
          </a:xfrm>
          <a:prstGeom prst="rect">
            <a:avLst/>
          </a:prstGeom>
          <a:noFill/>
          <a:ln>
            <a:noFill/>
          </a:ln>
        </p:spPr>
      </p:pic>
      <p:pic>
        <p:nvPicPr>
          <p:cNvPr id="81" name="Google Shape;81;p16"/>
          <p:cNvPicPr preferRelativeResize="0"/>
          <p:nvPr/>
        </p:nvPicPr>
        <p:blipFill>
          <a:blip r:embed="rId5">
            <a:alphaModFix/>
          </a:blip>
          <a:stretch>
            <a:fillRect/>
          </a:stretch>
        </p:blipFill>
        <p:spPr>
          <a:xfrm>
            <a:off x="3001274" y="2743625"/>
            <a:ext cx="3027226" cy="2270450"/>
          </a:xfrm>
          <a:prstGeom prst="rect">
            <a:avLst/>
          </a:prstGeom>
          <a:noFill/>
          <a:ln>
            <a:noFill/>
          </a:ln>
        </p:spPr>
      </p:pic>
      <p:pic>
        <p:nvPicPr>
          <p:cNvPr id="82" name="Google Shape;82;p16"/>
          <p:cNvPicPr preferRelativeResize="0"/>
          <p:nvPr/>
        </p:nvPicPr>
        <p:blipFill>
          <a:blip r:embed="rId6">
            <a:alphaModFix/>
          </a:blip>
          <a:stretch>
            <a:fillRect/>
          </a:stretch>
        </p:blipFill>
        <p:spPr>
          <a:xfrm>
            <a:off x="5939225" y="2611027"/>
            <a:ext cx="3144624" cy="2358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942125" y="114574"/>
            <a:ext cx="3074650" cy="2308426"/>
          </a:xfrm>
          <a:prstGeom prst="rect">
            <a:avLst/>
          </a:prstGeom>
          <a:noFill/>
          <a:ln>
            <a:noFill/>
          </a:ln>
        </p:spPr>
      </p:pic>
      <p:pic>
        <p:nvPicPr>
          <p:cNvPr id="88" name="Google Shape;88;p17"/>
          <p:cNvPicPr preferRelativeResize="0"/>
          <p:nvPr/>
        </p:nvPicPr>
        <p:blipFill>
          <a:blip r:embed="rId4">
            <a:alphaModFix/>
          </a:blip>
          <a:stretch>
            <a:fillRect/>
          </a:stretch>
        </p:blipFill>
        <p:spPr>
          <a:xfrm>
            <a:off x="4862050" y="114575"/>
            <a:ext cx="3146268" cy="2359676"/>
          </a:xfrm>
          <a:prstGeom prst="rect">
            <a:avLst/>
          </a:prstGeom>
          <a:noFill/>
          <a:ln>
            <a:noFill/>
          </a:ln>
        </p:spPr>
      </p:pic>
      <p:pic>
        <p:nvPicPr>
          <p:cNvPr id="89" name="Google Shape;89;p17"/>
          <p:cNvPicPr preferRelativeResize="0"/>
          <p:nvPr/>
        </p:nvPicPr>
        <p:blipFill>
          <a:blip r:embed="rId5">
            <a:alphaModFix/>
          </a:blip>
          <a:stretch>
            <a:fillRect/>
          </a:stretch>
        </p:blipFill>
        <p:spPr>
          <a:xfrm>
            <a:off x="899975" y="2539925"/>
            <a:ext cx="3353526" cy="2517775"/>
          </a:xfrm>
          <a:prstGeom prst="rect">
            <a:avLst/>
          </a:prstGeom>
          <a:noFill/>
          <a:ln>
            <a:noFill/>
          </a:ln>
        </p:spPr>
      </p:pic>
      <p:pic>
        <p:nvPicPr>
          <p:cNvPr id="90" name="Google Shape;90;p17"/>
          <p:cNvPicPr preferRelativeResize="0"/>
          <p:nvPr/>
        </p:nvPicPr>
        <p:blipFill>
          <a:blip r:embed="rId6">
            <a:alphaModFix/>
          </a:blip>
          <a:stretch>
            <a:fillRect/>
          </a:stretch>
        </p:blipFill>
        <p:spPr>
          <a:xfrm>
            <a:off x="4793375" y="2628700"/>
            <a:ext cx="3290198" cy="2470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Macromolecules</a:t>
            </a:r>
            <a:endParaRPr/>
          </a:p>
        </p:txBody>
      </p:sp>
      <p:sp>
        <p:nvSpPr>
          <p:cNvPr id="96" name="Google Shape;96;p18"/>
          <p:cNvSpPr txBox="1"/>
          <p:nvPr>
            <p:ph idx="1" type="body"/>
          </p:nvPr>
        </p:nvSpPr>
        <p:spPr>
          <a:xfrm>
            <a:off x="311700" y="11467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Carbohydrates, proteins, and nucleic acids</a:t>
            </a:r>
            <a:endParaRPr/>
          </a:p>
          <a:p>
            <a:pPr indent="-317500" lvl="1" marL="914400" rtl="0" algn="l">
              <a:spcBef>
                <a:spcPts val="0"/>
              </a:spcBef>
              <a:spcAft>
                <a:spcPts val="0"/>
              </a:spcAft>
              <a:buSzPts val="1400"/>
              <a:buChar char="○"/>
            </a:pPr>
            <a:r>
              <a:rPr lang="en"/>
              <a:t>Lipids are not huge</a:t>
            </a:r>
            <a:endParaRPr/>
          </a:p>
          <a:p>
            <a:pPr indent="-342900" lvl="0" marL="457200" rtl="0" algn="l">
              <a:spcBef>
                <a:spcPts val="0"/>
              </a:spcBef>
              <a:spcAft>
                <a:spcPts val="0"/>
              </a:spcAft>
              <a:buSzPts val="1800"/>
              <a:buChar char="●"/>
            </a:pPr>
            <a:r>
              <a:rPr lang="en"/>
              <a:t>Built from polymers (poly-</a:t>
            </a:r>
            <a:r>
              <a:rPr i="1" lang="en"/>
              <a:t>many</a:t>
            </a:r>
            <a:r>
              <a:rPr lang="en"/>
              <a:t>, meros-</a:t>
            </a:r>
            <a:r>
              <a:rPr i="1" lang="en"/>
              <a:t>part</a:t>
            </a:r>
            <a:r>
              <a:rPr lang="en"/>
              <a:t>)</a:t>
            </a:r>
            <a:endParaRPr/>
          </a:p>
          <a:p>
            <a:pPr indent="-317500" lvl="1" marL="914400" rtl="0" algn="l">
              <a:spcBef>
                <a:spcPts val="0"/>
              </a:spcBef>
              <a:spcAft>
                <a:spcPts val="0"/>
              </a:spcAft>
              <a:buSzPts val="1400"/>
              <a:buChar char="○"/>
            </a:pPr>
            <a:r>
              <a:rPr lang="en"/>
              <a:t>A repeating unit is referred to as a monomer</a:t>
            </a:r>
            <a:endParaRPr/>
          </a:p>
          <a:p>
            <a:pPr indent="0" lvl="0" marL="1371600" rtl="0" algn="l">
              <a:spcBef>
                <a:spcPts val="1600"/>
              </a:spcBef>
              <a:spcAft>
                <a:spcPts val="1600"/>
              </a:spcAft>
              <a:buNone/>
            </a:pPr>
            <a:r>
              <a:t/>
            </a:r>
            <a:endParaRPr/>
          </a:p>
        </p:txBody>
      </p:sp>
      <p:pic>
        <p:nvPicPr>
          <p:cNvPr id="97" name="Google Shape;97;p18"/>
          <p:cNvPicPr preferRelativeResize="0"/>
          <p:nvPr/>
        </p:nvPicPr>
        <p:blipFill>
          <a:blip r:embed="rId3">
            <a:alphaModFix/>
          </a:blip>
          <a:stretch>
            <a:fillRect/>
          </a:stretch>
        </p:blipFill>
        <p:spPr>
          <a:xfrm>
            <a:off x="1965988" y="3237950"/>
            <a:ext cx="5212024" cy="1197875"/>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Synthesis and Breakdown of Polymers</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Facilitated by enzymes</a:t>
            </a:r>
            <a:endParaRPr/>
          </a:p>
          <a:p>
            <a:pPr indent="-342900" lvl="0" marL="457200" rtl="0" algn="l">
              <a:spcBef>
                <a:spcPts val="0"/>
              </a:spcBef>
              <a:spcAft>
                <a:spcPts val="0"/>
              </a:spcAft>
              <a:buSzPts val="1800"/>
              <a:buChar char="●"/>
            </a:pPr>
            <a:r>
              <a:rPr lang="en"/>
              <a:t>Monomers are combined through dehydration synthesis and polymers are broken through hydrolysis</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In digestion, polymers are broken by enzymes</a:t>
            </a:r>
            <a:endParaRPr/>
          </a:p>
          <a:p>
            <a:pPr indent="-317500" lvl="1" marL="914400" rtl="0" algn="l">
              <a:spcBef>
                <a:spcPts val="0"/>
              </a:spcBef>
              <a:spcAft>
                <a:spcPts val="0"/>
              </a:spcAft>
              <a:buSzPts val="1400"/>
              <a:buChar char="○"/>
            </a:pPr>
            <a:r>
              <a:rPr lang="en"/>
              <a:t>Monomers absorbed into bloodstream</a:t>
            </a:r>
            <a:endParaRPr/>
          </a:p>
          <a:p>
            <a:pPr indent="-342900" lvl="0" marL="457200" rtl="0" algn="l">
              <a:spcBef>
                <a:spcPts val="0"/>
              </a:spcBef>
              <a:spcAft>
                <a:spcPts val="0"/>
              </a:spcAft>
              <a:buSzPts val="1800"/>
              <a:buChar char="●"/>
            </a:pPr>
            <a:r>
              <a:rPr lang="en"/>
              <a:t>Cells reform the polymers</a:t>
            </a:r>
            <a:endParaRPr/>
          </a:p>
          <a:p>
            <a:pPr indent="0" lvl="0" marL="0" rtl="0" algn="l">
              <a:spcBef>
                <a:spcPts val="160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553600" y="2207395"/>
            <a:ext cx="3804444" cy="856000"/>
          </a:xfrm>
          <a:prstGeom prst="rect">
            <a:avLst/>
          </a:prstGeom>
          <a:noFill/>
          <a:ln>
            <a:noFill/>
          </a:ln>
        </p:spPr>
      </p:pic>
      <p:pic>
        <p:nvPicPr>
          <p:cNvPr id="105" name="Google Shape;105;p19"/>
          <p:cNvPicPr preferRelativeResize="0"/>
          <p:nvPr/>
        </p:nvPicPr>
        <p:blipFill>
          <a:blip r:embed="rId4">
            <a:alphaModFix/>
          </a:blip>
          <a:stretch>
            <a:fillRect/>
          </a:stretch>
        </p:blipFill>
        <p:spPr>
          <a:xfrm>
            <a:off x="4662142" y="2187725"/>
            <a:ext cx="3902807" cy="895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Carbohydrates</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Sugars for energy (less than lipids) or for structure</a:t>
            </a:r>
            <a:endParaRPr/>
          </a:p>
          <a:p>
            <a:pPr indent="-317500" lvl="1" marL="914400" rtl="0" algn="l">
              <a:spcBef>
                <a:spcPts val="0"/>
              </a:spcBef>
              <a:spcAft>
                <a:spcPts val="0"/>
              </a:spcAft>
              <a:buSzPts val="1400"/>
              <a:buChar char="○"/>
            </a:pPr>
            <a:r>
              <a:rPr lang="en"/>
              <a:t>Monosaccharides, disaccharides, oligosacchari</a:t>
            </a:r>
            <a:r>
              <a:rPr lang="en"/>
              <a:t>d</a:t>
            </a:r>
            <a:r>
              <a:rPr lang="en"/>
              <a:t>es, polysaccharides</a:t>
            </a:r>
            <a:endParaRPr/>
          </a:p>
          <a:p>
            <a:pPr indent="-317500" lvl="2" marL="1371600" rtl="0" algn="l">
              <a:spcBef>
                <a:spcPts val="0"/>
              </a:spcBef>
              <a:spcAft>
                <a:spcPts val="0"/>
              </a:spcAft>
              <a:buSzPts val="1400"/>
              <a:buChar char="■"/>
            </a:pPr>
            <a:r>
              <a:rPr lang="en"/>
              <a:t>Glycosidic linkage - covalent bond between monosaccharides from dehydration</a:t>
            </a:r>
            <a:endParaRPr/>
          </a:p>
          <a:p>
            <a:pPr indent="-317500" lvl="1" marL="914400" rtl="0" algn="l">
              <a:spcBef>
                <a:spcPts val="0"/>
              </a:spcBef>
              <a:spcAft>
                <a:spcPts val="0"/>
              </a:spcAft>
              <a:buSzPts val="1400"/>
              <a:buChar char="○"/>
            </a:pPr>
            <a:r>
              <a:rPr lang="en"/>
              <a:t>Carbonyl (Aldose vs Ketose), Multiple Hydroxyl</a:t>
            </a:r>
            <a:endParaRPr/>
          </a:p>
          <a:p>
            <a:pPr indent="-342900" lvl="0" marL="457200" rtl="0" algn="l">
              <a:spcBef>
                <a:spcPts val="0"/>
              </a:spcBef>
              <a:spcAft>
                <a:spcPts val="0"/>
              </a:spcAft>
              <a:buSzPts val="1800"/>
              <a:buChar char="●"/>
            </a:pPr>
            <a:r>
              <a:rPr lang="en"/>
              <a:t>Monosaccharides - Linear vs chain form</a:t>
            </a:r>
            <a:endParaRPr/>
          </a:p>
          <a:p>
            <a:pPr indent="-342900" lvl="0" marL="457200" rtl="0" algn="l">
              <a:spcBef>
                <a:spcPts val="0"/>
              </a:spcBef>
              <a:spcAft>
                <a:spcPts val="0"/>
              </a:spcAft>
              <a:buSzPts val="1800"/>
              <a:buChar char="●"/>
            </a:pPr>
            <a:r>
              <a:rPr lang="en"/>
              <a:t>Polysaccharides - Storage of glucose as starch in plants</a:t>
            </a:r>
            <a:endParaRPr/>
          </a:p>
          <a:p>
            <a:pPr indent="-317500" lvl="1" marL="914400" rtl="0" algn="l">
              <a:spcBef>
                <a:spcPts val="0"/>
              </a:spcBef>
              <a:spcAft>
                <a:spcPts val="0"/>
              </a:spcAft>
              <a:buSzPts val="1400"/>
              <a:buChar char="○"/>
            </a:pPr>
            <a:r>
              <a:rPr lang="en"/>
              <a:t>Hydrolysis of starch breaks bonds releasing energy</a:t>
            </a:r>
            <a:endParaRPr/>
          </a:p>
          <a:p>
            <a:pPr indent="-317500" lvl="1" marL="914400" rtl="0" algn="l">
              <a:spcBef>
                <a:spcPts val="0"/>
              </a:spcBef>
              <a:spcAft>
                <a:spcPts val="0"/>
              </a:spcAft>
              <a:buSzPts val="1400"/>
              <a:buChar char="○"/>
            </a:pPr>
            <a:r>
              <a:rPr lang="en"/>
              <a:t>Animals store glycogen</a:t>
            </a:r>
            <a:endParaRPr/>
          </a:p>
          <a:p>
            <a:pPr indent="-342900" lvl="0" marL="457200" rtl="0" algn="l">
              <a:spcBef>
                <a:spcPts val="0"/>
              </a:spcBef>
              <a:spcAft>
                <a:spcPts val="0"/>
              </a:spcAft>
              <a:buSzPts val="1800"/>
              <a:buChar char="●"/>
            </a:pPr>
            <a:r>
              <a:rPr lang="en"/>
              <a:t>Structure - glucose (alpha) vs cellulose (beta) in plant cells</a:t>
            </a:r>
            <a:endParaRPr/>
          </a:p>
          <a:p>
            <a:pPr indent="-317500" lvl="1" marL="914400" rtl="0" algn="l">
              <a:spcBef>
                <a:spcPts val="0"/>
              </a:spcBef>
              <a:spcAft>
                <a:spcPts val="0"/>
              </a:spcAft>
              <a:buSzPts val="1400"/>
              <a:buChar char="○"/>
            </a:pPr>
            <a:r>
              <a:rPr lang="en"/>
              <a:t>Chitin - arthropod exoskeletons - combines with calcium carbonate to harden</a:t>
            </a:r>
            <a:endParaRPr/>
          </a:p>
        </p:txBody>
      </p:sp>
      <p:pic>
        <p:nvPicPr>
          <p:cNvPr id="112" name="Google Shape;112;p20"/>
          <p:cNvPicPr preferRelativeResize="0"/>
          <p:nvPr/>
        </p:nvPicPr>
        <p:blipFill rotWithShape="1">
          <a:blip r:embed="rId3">
            <a:alphaModFix/>
          </a:blip>
          <a:srcRect b="30884" l="0" r="0" t="30080"/>
          <a:stretch/>
        </p:blipFill>
        <p:spPr>
          <a:xfrm>
            <a:off x="4802000" y="3"/>
            <a:ext cx="4240150" cy="1241326"/>
          </a:xfrm>
          <a:prstGeom prst="rect">
            <a:avLst/>
          </a:prstGeom>
          <a:noFill/>
          <a:ln>
            <a:noFill/>
          </a:ln>
        </p:spPr>
      </p:pic>
      <p:pic>
        <p:nvPicPr>
          <p:cNvPr id="113" name="Google Shape;113;p20"/>
          <p:cNvPicPr preferRelativeResize="0"/>
          <p:nvPr/>
        </p:nvPicPr>
        <p:blipFill rotWithShape="1">
          <a:blip r:embed="rId4">
            <a:alphaModFix/>
          </a:blip>
          <a:srcRect b="48652" l="0" r="0" t="-2329"/>
          <a:stretch/>
        </p:blipFill>
        <p:spPr>
          <a:xfrm>
            <a:off x="6900" y="3933825"/>
            <a:ext cx="2910275" cy="1172849"/>
          </a:xfrm>
          <a:prstGeom prst="rect">
            <a:avLst/>
          </a:prstGeom>
          <a:noFill/>
          <a:ln>
            <a:noFill/>
          </a:ln>
        </p:spPr>
      </p:pic>
      <p:pic>
        <p:nvPicPr>
          <p:cNvPr id="114" name="Google Shape;114;p20"/>
          <p:cNvPicPr preferRelativeResize="0"/>
          <p:nvPr/>
        </p:nvPicPr>
        <p:blipFill rotWithShape="1">
          <a:blip r:embed="rId4">
            <a:alphaModFix/>
          </a:blip>
          <a:srcRect b="-5" l="0" r="0" t="49821"/>
          <a:stretch/>
        </p:blipFill>
        <p:spPr>
          <a:xfrm>
            <a:off x="2812063" y="4010200"/>
            <a:ext cx="2910275" cy="1096475"/>
          </a:xfrm>
          <a:prstGeom prst="rect">
            <a:avLst/>
          </a:prstGeom>
          <a:noFill/>
          <a:ln>
            <a:noFill/>
          </a:ln>
        </p:spPr>
      </p:pic>
      <p:pic>
        <p:nvPicPr>
          <p:cNvPr id="115" name="Google Shape;115;p20"/>
          <p:cNvPicPr preferRelativeResize="0"/>
          <p:nvPr/>
        </p:nvPicPr>
        <p:blipFill rotWithShape="1">
          <a:blip r:embed="rId5">
            <a:alphaModFix/>
          </a:blip>
          <a:srcRect b="5537" l="33199" r="42667" t="54362"/>
          <a:stretch/>
        </p:blipFill>
        <p:spPr>
          <a:xfrm>
            <a:off x="7412550" y="2831075"/>
            <a:ext cx="1655076" cy="2062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311675" y="82750"/>
            <a:ext cx="8241950" cy="463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